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13"/>
  </p:notesMasterIdLst>
  <p:sldIdLst>
    <p:sldId id="256" r:id="rId2"/>
    <p:sldId id="293" r:id="rId3"/>
    <p:sldId id="257" r:id="rId4"/>
    <p:sldId id="315" r:id="rId5"/>
    <p:sldId id="316" r:id="rId6"/>
    <p:sldId id="317" r:id="rId7"/>
    <p:sldId id="280" r:id="rId8"/>
    <p:sldId id="281" r:id="rId9"/>
    <p:sldId id="283" r:id="rId10"/>
    <p:sldId id="286" r:id="rId11"/>
    <p:sldId id="31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92CB"/>
    <a:srgbClr val="5485C0"/>
    <a:srgbClr val="5787C0"/>
    <a:srgbClr val="5A8BC5"/>
    <a:srgbClr val="21B7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367A76-B6FF-4C21-AC9C-C136525DC12E}" type="datetimeFigureOut">
              <a:rPr lang="en-AU" smtClean="0"/>
              <a:t>25/04/2024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E5D7BA-1A94-404E-8303-93C30A5593C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7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4/25/2024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4/25/2024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4/25/2024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4/25/2024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4/25/2024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4/25/2024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4/25/2024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4/25/2024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4/25/2024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4/25/2024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4/25/2024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4/25/2024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67" name="Rectangle 1166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2227262"/>
            <a:ext cx="5405269" cy="2214109"/>
          </a:xfrm>
        </p:spPr>
        <p:txBody>
          <a:bodyPr anchor="b">
            <a:normAutofit/>
          </a:bodyPr>
          <a:lstStyle/>
          <a:p>
            <a:r>
              <a:rPr lang="en-AU" dirty="0"/>
              <a:t>The skeletal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r>
              <a:rPr lang="en-US"/>
              <a:t>AEHBY ATAR Human Biology</a:t>
            </a:r>
            <a:endParaRPr lang="en-AU"/>
          </a:p>
          <a:p>
            <a:endParaRPr lang="en-AU"/>
          </a:p>
        </p:txBody>
      </p:sp>
      <p:sp>
        <p:nvSpPr>
          <p:cNvPr id="1169" name="Freeform: Shape 1168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71" name="Freeform: Shape 1170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73" name="Freeform: Shape 1172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5926BF-4532-AF99-43CE-234F39A87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9290" y="1871113"/>
            <a:ext cx="3063895" cy="306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7288E3-DDBD-CB0C-13BC-8048D1F93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254" y="0"/>
            <a:ext cx="91434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219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9996-E115-8B9A-1078-86CE1D146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01" name="Rectangle 3200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684EF-6E51-14D2-1CF5-9F510F6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83986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C9058-88E4-51D4-E2E6-318126B88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9" y="2312988"/>
            <a:ext cx="5183986" cy="3651250"/>
          </a:xfrm>
        </p:spPr>
        <p:txBody>
          <a:bodyPr>
            <a:normAutofit fontScale="850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/>
              <a:t>List or describe the functions of the skeletal system.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/>
              <a:t>Label a diagram of a long bone.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/>
              <a:t>Classify bones of the skeleton as axial or appendicular.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/>
              <a:t>Classify bones by shape.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3203" name="Freeform: Shape 3202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05" name="Freeform: Shape 3204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0577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07" name="Freeform: Shape 3206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9069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A skeleton with muscles&#10;&#10;Description automatically generated">
            <a:extLst>
              <a:ext uri="{FF2B5EF4-FFF2-40B4-BE49-F238E27FC236}">
                <a16:creationId xmlns:a16="http://schemas.microsoft.com/office/drawing/2014/main" id="{8A6664B1-45F7-CDF1-F846-61E24DD00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005" y="1519267"/>
            <a:ext cx="3213493" cy="381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648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AE054-F94B-B88F-693F-A47C7B842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	</a:t>
            </a:r>
            <a:endParaRPr lang="en-A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BDEFDA-7233-EC08-C515-1B1C426D1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826" y="2295525"/>
            <a:ext cx="10772774" cy="4120255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AU" sz="2000" dirty="0"/>
              <a:t>Sketch a muscle under contraction, using the sliding filament model.</a:t>
            </a:r>
          </a:p>
          <a:p>
            <a:pPr marL="342900" indent="-342900">
              <a:buAutoNum type="arabicPeriod"/>
            </a:pPr>
            <a:r>
              <a:rPr lang="en-AU" sz="2000" dirty="0"/>
              <a:t>Explain the difference in structure and function of the large intestine and small intestine.</a:t>
            </a:r>
          </a:p>
          <a:p>
            <a:pPr marL="342900" indent="-342900">
              <a:buAutoNum type="arabicPeriod"/>
            </a:pPr>
            <a:r>
              <a:rPr lang="en-AU" sz="2000" dirty="0"/>
              <a:t>Describe the mechanisms and structures involved in external respiration.</a:t>
            </a:r>
          </a:p>
          <a:p>
            <a:pPr marL="342900" indent="-342900">
              <a:buAutoNum type="arabicPeriod"/>
            </a:pPr>
            <a:r>
              <a:rPr lang="en-AU" sz="2000" dirty="0"/>
              <a:t>Give an example of a substance that is transported across cell membranes by a) simple diffusion, b) facilitated diffusion, c) carrier mediated active transport and d) phagocytosis.</a:t>
            </a:r>
          </a:p>
        </p:txBody>
      </p:sp>
    </p:spTree>
    <p:extLst>
      <p:ext uri="{BB962C8B-B14F-4D97-AF65-F5344CB8AC3E}">
        <p14:creationId xmlns:p14="http://schemas.microsoft.com/office/powerpoint/2010/main" val="4140044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14" name="Rectangle 2213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16" name="Freeform: Shape 2215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18" name="Freeform: Shape 2217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820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20" name="Freeform: Shape 2219">
            <a:extLst>
              <a:ext uri="{FF2B5EF4-FFF2-40B4-BE49-F238E27FC236}">
                <a16:creationId xmlns:a16="http://schemas.microsoft.com/office/drawing/2014/main" id="{AC4CE3C4-3600-4353-9FE1-B32D06BEF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3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85645" cy="1639888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9" y="2312988"/>
            <a:ext cx="5296964" cy="3651250"/>
          </a:xfrm>
        </p:spPr>
        <p:txBody>
          <a:bodyPr vert="horz" lIns="109728" tIns="109728" rIns="109728" bIns="91440" rtlCol="0">
            <a:normAutofit/>
          </a:bodyPr>
          <a:lstStyle/>
          <a:p>
            <a:pPr>
              <a:spcAft>
                <a:spcPts val="600"/>
              </a:spcAft>
              <a:tabLst>
                <a:tab pos="228600" algn="l"/>
              </a:tabLst>
            </a:pPr>
            <a:r>
              <a:rPr lang="en-AU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 skeletal framework of the body consists of bone and cartilage which function to provide body support, protection and movement. </a:t>
            </a:r>
            <a:endParaRPr lang="en-US" sz="2800" dirty="0"/>
          </a:p>
        </p:txBody>
      </p:sp>
      <p:pic>
        <p:nvPicPr>
          <p:cNvPr id="5" name="Picture 4" descr="A skeleton running in the air&#10;&#10;Description automatically generated">
            <a:extLst>
              <a:ext uri="{FF2B5EF4-FFF2-40B4-BE49-F238E27FC236}">
                <a16:creationId xmlns:a16="http://schemas.microsoft.com/office/drawing/2014/main" id="{48235A27-1AC1-7B40-4593-EC6C6A459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151" y="964568"/>
            <a:ext cx="2706311" cy="492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9996-E115-8B9A-1078-86CE1D146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01" name="Rectangle 3200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684EF-6E51-14D2-1CF5-9F510F6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83986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C9058-88E4-51D4-E2E6-318126B88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9" y="2312988"/>
            <a:ext cx="5183986" cy="3651250"/>
          </a:xfrm>
        </p:spPr>
        <p:txBody>
          <a:bodyPr>
            <a:normAutofit fontScale="850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/>
              <a:t>List or describe the functions of the skeletal system.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/>
              <a:t>Label a diagram of a long bone.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/>
              <a:t>Classify bones of the skeleton as axial or appendicular.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/>
              <a:t>Classify bones by shape.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3203" name="Freeform: Shape 3202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05" name="Freeform: Shape 3204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0577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07" name="Freeform: Shape 3206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9069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A skeleton with muscles&#10;&#10;Description automatically generated">
            <a:extLst>
              <a:ext uri="{FF2B5EF4-FFF2-40B4-BE49-F238E27FC236}">
                <a16:creationId xmlns:a16="http://schemas.microsoft.com/office/drawing/2014/main" id="{8A6664B1-45F7-CDF1-F846-61E24DD00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005" y="1519267"/>
            <a:ext cx="3213493" cy="381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588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BC0385E9-02B2-4941-889A-EAD43F5BB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36139" y="0"/>
            <a:ext cx="5455860" cy="6858000"/>
          </a:xfrm>
          <a:custGeom>
            <a:avLst/>
            <a:gdLst>
              <a:gd name="connsiteX0" fmla="*/ 3832837 w 5455860"/>
              <a:gd name="connsiteY0" fmla="*/ 0 h 6858000"/>
              <a:gd name="connsiteX1" fmla="*/ 2739604 w 5455860"/>
              <a:gd name="connsiteY1" fmla="*/ 0 h 6858000"/>
              <a:gd name="connsiteX2" fmla="*/ 1959438 w 5455860"/>
              <a:gd name="connsiteY2" fmla="*/ 0 h 6858000"/>
              <a:gd name="connsiteX3" fmla="*/ 1895061 w 5455860"/>
              <a:gd name="connsiteY3" fmla="*/ 0 h 6858000"/>
              <a:gd name="connsiteX4" fmla="*/ 249909 w 5455860"/>
              <a:gd name="connsiteY4" fmla="*/ 0 h 6858000"/>
              <a:gd name="connsiteX5" fmla="*/ 0 w 5455860"/>
              <a:gd name="connsiteY5" fmla="*/ 0 h 6858000"/>
              <a:gd name="connsiteX6" fmla="*/ 0 w 5455860"/>
              <a:gd name="connsiteY6" fmla="*/ 6858000 h 6858000"/>
              <a:gd name="connsiteX7" fmla="*/ 249909 w 5455860"/>
              <a:gd name="connsiteY7" fmla="*/ 6858000 h 6858000"/>
              <a:gd name="connsiteX8" fmla="*/ 1895061 w 5455860"/>
              <a:gd name="connsiteY8" fmla="*/ 6858000 h 6858000"/>
              <a:gd name="connsiteX9" fmla="*/ 1959438 w 5455860"/>
              <a:gd name="connsiteY9" fmla="*/ 6858000 h 6858000"/>
              <a:gd name="connsiteX10" fmla="*/ 2739604 w 5455860"/>
              <a:gd name="connsiteY10" fmla="*/ 6858000 h 6858000"/>
              <a:gd name="connsiteX11" fmla="*/ 2953106 w 5455860"/>
              <a:gd name="connsiteY11" fmla="*/ 6858000 h 6858000"/>
              <a:gd name="connsiteX12" fmla="*/ 3064862 w 5455860"/>
              <a:gd name="connsiteY12" fmla="*/ 6780599 h 6858000"/>
              <a:gd name="connsiteX13" fmla="*/ 3581510 w 5455860"/>
              <a:gd name="connsiteY13" fmla="*/ 6374814 h 6858000"/>
              <a:gd name="connsiteX14" fmla="*/ 5455860 w 5455860"/>
              <a:gd name="connsiteY14" fmla="*/ 3621656 h 6858000"/>
              <a:gd name="connsiteX15" fmla="*/ 3854961 w 5455860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55860" h="6858000">
                <a:moveTo>
                  <a:pt x="3832837" y="0"/>
                </a:moveTo>
                <a:lnTo>
                  <a:pt x="2739604" y="0"/>
                </a:lnTo>
                <a:lnTo>
                  <a:pt x="1959438" y="0"/>
                </a:lnTo>
                <a:lnTo>
                  <a:pt x="1895061" y="0"/>
                </a:lnTo>
                <a:lnTo>
                  <a:pt x="249909" y="0"/>
                </a:lnTo>
                <a:lnTo>
                  <a:pt x="0" y="0"/>
                </a:lnTo>
                <a:lnTo>
                  <a:pt x="0" y="6858000"/>
                </a:lnTo>
                <a:lnTo>
                  <a:pt x="249909" y="6858000"/>
                </a:lnTo>
                <a:lnTo>
                  <a:pt x="1895061" y="6858000"/>
                </a:lnTo>
                <a:lnTo>
                  <a:pt x="1959438" y="6858000"/>
                </a:lnTo>
                <a:lnTo>
                  <a:pt x="2739604" y="6858000"/>
                </a:lnTo>
                <a:lnTo>
                  <a:pt x="2953106" y="6858000"/>
                </a:lnTo>
                <a:lnTo>
                  <a:pt x="3064862" y="6780599"/>
                </a:lnTo>
                <a:cubicBezTo>
                  <a:pt x="3238680" y="6653108"/>
                  <a:pt x="3409307" y="6515397"/>
                  <a:pt x="3581510" y="6374814"/>
                </a:cubicBezTo>
                <a:cubicBezTo>
                  <a:pt x="4527135" y="5602839"/>
                  <a:pt x="5455860" y="4969131"/>
                  <a:pt x="5455860" y="3621656"/>
                </a:cubicBezTo>
                <a:cubicBezTo>
                  <a:pt x="5455860" y="2093192"/>
                  <a:pt x="4882124" y="754641"/>
                  <a:pt x="3854961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25586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69160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F37BF9-E51B-B2C8-6C9E-026477767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128" y="1091681"/>
            <a:ext cx="4204169" cy="1347779"/>
          </a:xfrm>
        </p:spPr>
        <p:txBody>
          <a:bodyPr anchor="b">
            <a:normAutofit fontScale="90000"/>
          </a:bodyPr>
          <a:lstStyle/>
          <a:p>
            <a:r>
              <a:rPr lang="en-AU" dirty="0"/>
              <a:t>Functions of the skeletal system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00B379-9708-712A-9638-CD457F4F6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73345"/>
            <a:ext cx="5642285" cy="654178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EEF39-0431-3E53-1241-0CC4A911C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958" y="2715208"/>
            <a:ext cx="4148510" cy="2890463"/>
          </a:xfrm>
        </p:spPr>
        <p:txBody>
          <a:bodyPr>
            <a:no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AU" sz="2400" dirty="0"/>
              <a:t>Support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AU" sz="2400" dirty="0"/>
              <a:t>Protection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AU" sz="2400" dirty="0"/>
              <a:t>Allow movement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AU" sz="2400" dirty="0"/>
              <a:t>Storage for minerals and fat 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AU" sz="2400" dirty="0"/>
              <a:t>Blood cell production</a:t>
            </a:r>
          </a:p>
        </p:txBody>
      </p:sp>
    </p:spTree>
    <p:extLst>
      <p:ext uri="{BB962C8B-B14F-4D97-AF65-F5344CB8AC3E}">
        <p14:creationId xmlns:p14="http://schemas.microsoft.com/office/powerpoint/2010/main" val="2219188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5ACD27-1F54-5FFF-02C7-3FAEAA432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7DB38-7270-9EC4-901E-F87B702000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81" b="1982"/>
          <a:stretch/>
        </p:blipFill>
        <p:spPr>
          <a:xfrm>
            <a:off x="971422" y="86290"/>
            <a:ext cx="10668205" cy="668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934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CF5F2-F9C5-31D9-7400-4E1160909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Axial skeleton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43824-2016-3796-09E2-85214EFF0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Consist of:</a:t>
            </a:r>
          </a:p>
          <a:p>
            <a:r>
              <a:rPr lang="en-US" sz="2400" dirty="0"/>
              <a:t>	Skull</a:t>
            </a:r>
          </a:p>
          <a:p>
            <a:r>
              <a:rPr lang="en-US" sz="2400" dirty="0"/>
              <a:t>	Spine </a:t>
            </a:r>
          </a:p>
          <a:p>
            <a:r>
              <a:rPr lang="en-US" sz="2400" dirty="0"/>
              <a:t>	Ribs</a:t>
            </a:r>
          </a:p>
          <a:p>
            <a:r>
              <a:rPr lang="en-US" sz="2400" dirty="0"/>
              <a:t>	Sternum</a:t>
            </a:r>
            <a:endParaRPr lang="en-AU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70151A-E50E-AF5E-17E7-82E8B995D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426" y="685562"/>
            <a:ext cx="2725148" cy="548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641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9A001-A083-B281-14B8-2FDE83C9C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Appendicular skeleton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5AD3A3-0F8F-7303-3FB7-FE592BB23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33899" y="853156"/>
            <a:ext cx="2750060" cy="55626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8B130A-853C-02AE-866F-824811286D51}"/>
              </a:ext>
            </a:extLst>
          </p:cNvPr>
          <p:cNvSpPr txBox="1"/>
          <p:nvPr/>
        </p:nvSpPr>
        <p:spPr>
          <a:xfrm>
            <a:off x="962526" y="2390274"/>
            <a:ext cx="707137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Consist of the bones that make up the arms and legs (appendages) and girdles, which attach them to the rest of the body.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91195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02AC0A9-C39D-AA8D-D747-A319260B91B0}"/>
              </a:ext>
            </a:extLst>
          </p:cNvPr>
          <p:cNvSpPr txBox="1"/>
          <p:nvPr/>
        </p:nvSpPr>
        <p:spPr>
          <a:xfrm>
            <a:off x="775200" y="2690334"/>
            <a:ext cx="495183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a) Long bones</a:t>
            </a:r>
          </a:p>
          <a:p>
            <a:r>
              <a:rPr lang="en-US" sz="3600" dirty="0"/>
              <a:t>b) Short bones</a:t>
            </a:r>
          </a:p>
          <a:p>
            <a:r>
              <a:rPr lang="en-US" sz="3600" dirty="0"/>
              <a:t>c) Flat Bones </a:t>
            </a:r>
          </a:p>
          <a:p>
            <a:r>
              <a:rPr lang="en-US" sz="3600" dirty="0"/>
              <a:t>d) Irregular bones</a:t>
            </a:r>
          </a:p>
          <a:p>
            <a:r>
              <a:rPr lang="en-US" sz="3600" dirty="0"/>
              <a:t>e) Sesamoid bones</a:t>
            </a:r>
            <a:endParaRPr lang="en-US" sz="2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27E3BF-6DBC-3F73-5516-B9D16A69C7B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048001" y="84899"/>
            <a:ext cx="9144000" cy="671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84017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3026</TotalTime>
  <Words>253</Words>
  <Application>Microsoft Office PowerPoint</Application>
  <PresentationFormat>Widescreen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Meiryo</vt:lpstr>
      <vt:lpstr>Arial</vt:lpstr>
      <vt:lpstr>Calibri</vt:lpstr>
      <vt:lpstr>Corbel</vt:lpstr>
      <vt:lpstr>SketchLinesVTI</vt:lpstr>
      <vt:lpstr>The skeletal system</vt:lpstr>
      <vt:lpstr>Review </vt:lpstr>
      <vt:lpstr>Learning Intentions</vt:lpstr>
      <vt:lpstr>Success Criteria</vt:lpstr>
      <vt:lpstr>Functions of the skeletal system</vt:lpstr>
      <vt:lpstr>PowerPoint Presentation</vt:lpstr>
      <vt:lpstr>Axial skeleton</vt:lpstr>
      <vt:lpstr>Appendicular skeleton</vt:lpstr>
      <vt:lpstr>PowerPoint Presentation</vt:lpstr>
      <vt:lpstr>PowerPoint Presentation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Kristy Johnson</cp:lastModifiedBy>
  <cp:revision>48</cp:revision>
  <dcterms:created xsi:type="dcterms:W3CDTF">2023-02-01T11:31:06Z</dcterms:created>
  <dcterms:modified xsi:type="dcterms:W3CDTF">2024-04-25T09:10:35Z</dcterms:modified>
</cp:coreProperties>
</file>

<file path=docProps/thumbnail.jpeg>
</file>